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1" d="100"/>
          <a:sy n="91" d="100"/>
        </p:scale>
        <p:origin x="139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30500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3139588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ndros814/Data-Wrangling.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dros814/Data-Visulization.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dros814/EDA-with-SQL.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dros814/Folium-Maps.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dros814/Plotly-Dash.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ndros814/predictive-analysis.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ndros814/API-Calls.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ndros814/Web-Scraping.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Andrew B</a:t>
            </a:r>
          </a:p>
          <a:p>
            <a:r>
              <a:rPr lang="en-US" dirty="0">
                <a:solidFill>
                  <a:schemeClr val="bg2"/>
                </a:solidFill>
                <a:latin typeface="Abadi" panose="020B0604020104020204" pitchFamily="34" charset="0"/>
                <a:ea typeface="SF Pro" pitchFamily="2" charset="0"/>
                <a:cs typeface="SF Pro" pitchFamily="2" charset="0"/>
              </a:rPr>
              <a:t>10/6/2022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1800444"/>
          </a:xfrm>
          <a:prstGeom prst="rect">
            <a:avLst/>
          </a:prstGeom>
        </p:spPr>
        <p:txBody>
          <a:bodyPr/>
          <a:lstStyle/>
          <a:p>
            <a:r>
              <a:rPr lang="en-US" sz="2200" dirty="0">
                <a:solidFill>
                  <a:schemeClr val="accent3">
                    <a:lumMod val="25000"/>
                  </a:schemeClr>
                </a:solidFill>
                <a:latin typeface="Abadi" panose="020B0604020104020204" pitchFamily="34" charset="0"/>
              </a:rPr>
              <a:t>After the data was gathered it was analyzed to show the current success rate of landings as well as the factors that went into making them successful landings.</a:t>
            </a:r>
          </a:p>
          <a:p>
            <a:r>
              <a:rPr lang="en-US" dirty="0"/>
              <a:t> </a:t>
            </a:r>
            <a:r>
              <a:rPr lang="en-US" dirty="0">
                <a:hlinkClick r:id="rId3"/>
              </a:rPr>
              <a:t>https://github.com/andros814/Data-Wrangling.git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Flowchart: Process 1">
            <a:extLst>
              <a:ext uri="{FF2B5EF4-FFF2-40B4-BE49-F238E27FC236}">
                <a16:creationId xmlns:a16="http://schemas.microsoft.com/office/drawing/2014/main" id="{54C7711D-F2CE-E60E-F427-A72844DD8491}"/>
              </a:ext>
            </a:extLst>
          </p:cNvPr>
          <p:cNvSpPr/>
          <p:nvPr/>
        </p:nvSpPr>
        <p:spPr>
          <a:xfrm>
            <a:off x="1292772" y="4193628"/>
            <a:ext cx="945931" cy="10720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a:t>
            </a:r>
          </a:p>
        </p:txBody>
      </p:sp>
      <p:sp>
        <p:nvSpPr>
          <p:cNvPr id="3" name="Flowchart: Process 2">
            <a:extLst>
              <a:ext uri="{FF2B5EF4-FFF2-40B4-BE49-F238E27FC236}">
                <a16:creationId xmlns:a16="http://schemas.microsoft.com/office/drawing/2014/main" id="{03EA0DAA-E27C-8FC4-4A53-379B33FFBF61}"/>
              </a:ext>
            </a:extLst>
          </p:cNvPr>
          <p:cNvSpPr/>
          <p:nvPr/>
        </p:nvSpPr>
        <p:spPr>
          <a:xfrm>
            <a:off x="2864069" y="4193627"/>
            <a:ext cx="1129862" cy="10720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Analysis of Landings</a:t>
            </a:r>
          </a:p>
        </p:txBody>
      </p:sp>
      <p:sp>
        <p:nvSpPr>
          <p:cNvPr id="6" name="Flowchart: Process 5">
            <a:extLst>
              <a:ext uri="{FF2B5EF4-FFF2-40B4-BE49-F238E27FC236}">
                <a16:creationId xmlns:a16="http://schemas.microsoft.com/office/drawing/2014/main" id="{0934BE56-0A8F-A8A4-B71D-B89D4C1785A1}"/>
              </a:ext>
            </a:extLst>
          </p:cNvPr>
          <p:cNvSpPr/>
          <p:nvPr/>
        </p:nvSpPr>
        <p:spPr>
          <a:xfrm>
            <a:off x="4519448" y="4193628"/>
            <a:ext cx="1129862" cy="10720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Remove </a:t>
            </a:r>
            <a:r>
              <a:rPr lang="en-US" dirty="0" err="1"/>
              <a:t>NaN</a:t>
            </a:r>
            <a:r>
              <a:rPr lang="en-US" dirty="0"/>
              <a:t> Values</a:t>
            </a:r>
          </a:p>
        </p:txBody>
      </p:sp>
      <p:sp>
        <p:nvSpPr>
          <p:cNvPr id="7" name="Flowchart: Process 6">
            <a:extLst>
              <a:ext uri="{FF2B5EF4-FFF2-40B4-BE49-F238E27FC236}">
                <a16:creationId xmlns:a16="http://schemas.microsoft.com/office/drawing/2014/main" id="{7B04A76D-EC39-000D-44FE-2F5E490EA427}"/>
              </a:ext>
            </a:extLst>
          </p:cNvPr>
          <p:cNvSpPr/>
          <p:nvPr/>
        </p:nvSpPr>
        <p:spPr>
          <a:xfrm>
            <a:off x="6174827" y="4193628"/>
            <a:ext cx="1129862" cy="10720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Reformat the Table</a:t>
            </a:r>
          </a:p>
        </p:txBody>
      </p:sp>
      <p:sp>
        <p:nvSpPr>
          <p:cNvPr id="9" name="Flowchart: Process 8">
            <a:extLst>
              <a:ext uri="{FF2B5EF4-FFF2-40B4-BE49-F238E27FC236}">
                <a16:creationId xmlns:a16="http://schemas.microsoft.com/office/drawing/2014/main" id="{B46B9865-5852-CC84-F616-FEF856730FC1}"/>
              </a:ext>
            </a:extLst>
          </p:cNvPr>
          <p:cNvSpPr/>
          <p:nvPr/>
        </p:nvSpPr>
        <p:spPr>
          <a:xfrm>
            <a:off x="7924799" y="3904591"/>
            <a:ext cx="1129862" cy="165012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Average the current success rate</a:t>
            </a:r>
          </a:p>
        </p:txBody>
      </p:sp>
      <p:cxnSp>
        <p:nvCxnSpPr>
          <p:cNvPr id="11" name="Straight Arrow Connector 10">
            <a:extLst>
              <a:ext uri="{FF2B5EF4-FFF2-40B4-BE49-F238E27FC236}">
                <a16:creationId xmlns:a16="http://schemas.microsoft.com/office/drawing/2014/main" id="{FE54D2CA-9059-1481-0352-5924E97A5566}"/>
              </a:ext>
            </a:extLst>
          </p:cNvPr>
          <p:cNvCxnSpPr>
            <a:stCxn id="2" idx="3"/>
            <a:endCxn id="3" idx="1"/>
          </p:cNvCxnSpPr>
          <p:nvPr/>
        </p:nvCxnSpPr>
        <p:spPr>
          <a:xfrm flipV="1">
            <a:off x="2238703" y="4729655"/>
            <a:ext cx="62536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779EDED-9DA6-BAC2-96DC-B8B4B09F6E37}"/>
              </a:ext>
            </a:extLst>
          </p:cNvPr>
          <p:cNvCxnSpPr>
            <a:stCxn id="3" idx="3"/>
            <a:endCxn id="6" idx="1"/>
          </p:cNvCxnSpPr>
          <p:nvPr/>
        </p:nvCxnSpPr>
        <p:spPr>
          <a:xfrm>
            <a:off x="3993931" y="4729655"/>
            <a:ext cx="5255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FD3FB7-E8EF-2A9A-EA48-7DEE5701098E}"/>
              </a:ext>
            </a:extLst>
          </p:cNvPr>
          <p:cNvCxnSpPr>
            <a:stCxn id="6" idx="3"/>
            <a:endCxn id="7" idx="1"/>
          </p:cNvCxnSpPr>
          <p:nvPr/>
        </p:nvCxnSpPr>
        <p:spPr>
          <a:xfrm>
            <a:off x="5649310" y="4729656"/>
            <a:ext cx="525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E50BD09-5FB5-0608-B11C-8524BB4F6A23}"/>
              </a:ext>
            </a:extLst>
          </p:cNvPr>
          <p:cNvCxnSpPr>
            <a:stCxn id="7" idx="3"/>
            <a:endCxn id="9" idx="1"/>
          </p:cNvCxnSpPr>
          <p:nvPr/>
        </p:nvCxnSpPr>
        <p:spPr>
          <a:xfrm flipV="1">
            <a:off x="7304689" y="4729654"/>
            <a:ext cx="62011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err="1">
                <a:solidFill>
                  <a:schemeClr val="accent3">
                    <a:lumMod val="25000"/>
                  </a:schemeClr>
                </a:solidFill>
                <a:latin typeface="Abadi"/>
              </a:rPr>
              <a:t>CatPlots</a:t>
            </a:r>
            <a:r>
              <a:rPr lang="en-US" sz="2200" dirty="0">
                <a:solidFill>
                  <a:schemeClr val="accent3">
                    <a:lumMod val="25000"/>
                  </a:schemeClr>
                </a:solidFill>
                <a:latin typeface="Abadi"/>
              </a:rPr>
              <a:t> were used to show the relationship between flight number and pay load mass. These variables were then further compared to attributes such as orbit type and launch site to gain an understanding behind the current success rate.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https://github.com/andros814/Data-Visulization.git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9733"/>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The distinct launch sites were found in the data</a:t>
            </a:r>
          </a:p>
          <a:p>
            <a:pPr>
              <a:lnSpc>
                <a:spcPct val="100000"/>
              </a:lnSpc>
              <a:spcBef>
                <a:spcPts val="1400"/>
              </a:spcBef>
            </a:pPr>
            <a:r>
              <a:rPr lang="en-US" sz="1800" dirty="0">
                <a:solidFill>
                  <a:schemeClr val="accent3">
                    <a:lumMod val="25000"/>
                  </a:schemeClr>
                </a:solidFill>
                <a:latin typeface="Abadi" panose="020B0604020104020204" pitchFamily="34" charset="0"/>
              </a:rPr>
              <a:t>The first five launch sites beginning with ‘CCA’ were </a:t>
            </a:r>
            <a:r>
              <a:rPr lang="en-US" sz="1800" dirty="0">
                <a:solidFill>
                  <a:schemeClr val="accent3">
                    <a:lumMod val="25000"/>
                  </a:schemeClr>
                </a:solidFill>
                <a:latin typeface="Abadi"/>
              </a:rPr>
              <a:t>found in the data</a:t>
            </a:r>
          </a:p>
          <a:p>
            <a:pPr>
              <a:lnSpc>
                <a:spcPct val="100000"/>
              </a:lnSpc>
              <a:spcBef>
                <a:spcPts val="1400"/>
              </a:spcBef>
            </a:pPr>
            <a:r>
              <a:rPr lang="en-US" sz="1800" dirty="0">
                <a:solidFill>
                  <a:schemeClr val="accent3">
                    <a:lumMod val="25000"/>
                  </a:schemeClr>
                </a:solidFill>
                <a:latin typeface="Abadi"/>
              </a:rPr>
              <a:t>NASA (CRS)’s total payload was found in the data</a:t>
            </a:r>
          </a:p>
          <a:p>
            <a:pPr>
              <a:lnSpc>
                <a:spcPct val="100000"/>
              </a:lnSpc>
              <a:spcBef>
                <a:spcPts val="1400"/>
              </a:spcBef>
            </a:pPr>
            <a:r>
              <a:rPr lang="en-US" sz="1800" dirty="0">
                <a:solidFill>
                  <a:schemeClr val="accent3">
                    <a:lumMod val="25000"/>
                  </a:schemeClr>
                </a:solidFill>
                <a:latin typeface="Abadi"/>
              </a:rPr>
              <a:t>The average payload mass carried by booster F9 v1.1 was shown</a:t>
            </a:r>
          </a:p>
          <a:p>
            <a:pPr>
              <a:lnSpc>
                <a:spcPct val="100000"/>
              </a:lnSpc>
              <a:spcBef>
                <a:spcPts val="1400"/>
              </a:spcBef>
            </a:pPr>
            <a:r>
              <a:rPr lang="en-US" sz="1800" dirty="0">
                <a:solidFill>
                  <a:schemeClr val="accent3">
                    <a:lumMod val="25000"/>
                  </a:schemeClr>
                </a:solidFill>
                <a:latin typeface="Abadi"/>
              </a:rPr>
              <a:t>The date of the first successful landing was shown.</a:t>
            </a:r>
          </a:p>
          <a:p>
            <a:pPr>
              <a:lnSpc>
                <a:spcPct val="100000"/>
              </a:lnSpc>
              <a:spcBef>
                <a:spcPts val="1400"/>
              </a:spcBef>
            </a:pPr>
            <a:r>
              <a:rPr lang="en-US" sz="1800" dirty="0">
                <a:solidFill>
                  <a:schemeClr val="accent3">
                    <a:lumMod val="25000"/>
                  </a:schemeClr>
                </a:solidFill>
                <a:latin typeface="Abadi"/>
              </a:rPr>
              <a:t>The best boosters for landing on drone ships were shown</a:t>
            </a:r>
          </a:p>
          <a:p>
            <a:pPr>
              <a:lnSpc>
                <a:spcPct val="100000"/>
              </a:lnSpc>
              <a:spcBef>
                <a:spcPts val="1400"/>
              </a:spcBef>
            </a:pPr>
            <a:r>
              <a:rPr lang="en-US" sz="1800" dirty="0">
                <a:solidFill>
                  <a:schemeClr val="accent3">
                    <a:lumMod val="25000"/>
                  </a:schemeClr>
                </a:solidFill>
                <a:latin typeface="Abadi"/>
              </a:rPr>
              <a:t>The total number of successful and unsuccessful missions was shown</a:t>
            </a:r>
          </a:p>
          <a:p>
            <a:pPr>
              <a:lnSpc>
                <a:spcPct val="100000"/>
              </a:lnSpc>
              <a:spcBef>
                <a:spcPts val="1400"/>
              </a:spcBef>
            </a:pPr>
            <a:r>
              <a:rPr lang="en-US" sz="1800" dirty="0">
                <a:solidFill>
                  <a:schemeClr val="accent3">
                    <a:lumMod val="25000"/>
                  </a:schemeClr>
                </a:solidFill>
                <a:latin typeface="Abadi"/>
              </a:rPr>
              <a:t>The boosters that can carry heavy loads were shown</a:t>
            </a:r>
          </a:p>
          <a:p>
            <a:pPr>
              <a:lnSpc>
                <a:spcPct val="100000"/>
              </a:lnSpc>
              <a:spcBef>
                <a:spcPts val="1400"/>
              </a:spcBef>
            </a:pPr>
            <a:r>
              <a:rPr lang="en-US" sz="1800" dirty="0">
                <a:solidFill>
                  <a:schemeClr val="accent3">
                    <a:lumMod val="25000"/>
                  </a:schemeClr>
                </a:solidFill>
                <a:latin typeface="Abadi"/>
              </a:rPr>
              <a:t>The worst boosters for landing on drones in 2015 were shown</a:t>
            </a:r>
          </a:p>
          <a:p>
            <a:pPr>
              <a:lnSpc>
                <a:spcPct val="100000"/>
              </a:lnSpc>
              <a:spcBef>
                <a:spcPts val="1400"/>
              </a:spcBef>
            </a:pPr>
            <a:r>
              <a:rPr lang="en-US" sz="1800" dirty="0">
                <a:solidFill>
                  <a:schemeClr val="accent3">
                    <a:lumMod val="25000"/>
                  </a:schemeClr>
                </a:solidFill>
                <a:latin typeface="Abadi"/>
              </a:rPr>
              <a:t>All result of all attempted landings for 2011-06 to 2017-03 were shown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https://github.com/andros814/EDA-with-SQL.git</a:t>
            </a:r>
            <a:endParaRPr lang="en-US" sz="1800" dirty="0">
              <a:solidFill>
                <a:schemeClr val="accent3">
                  <a:lumMod val="25000"/>
                </a:schemeClr>
              </a:solidFill>
              <a:latin typeface="Abadi" panose="020B0604020104020204" pitchFamily="34" charset="0"/>
            </a:endParaRPr>
          </a:p>
          <a:p>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markers and lines were used to show the locations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launch facilities and give an idea of where some success and failures were originating from. </a:t>
            </a:r>
          </a:p>
          <a:p>
            <a:pPr>
              <a:lnSpc>
                <a:spcPct val="100000"/>
              </a:lnSpc>
              <a:spcBef>
                <a:spcPts val="1400"/>
              </a:spcBef>
            </a:pPr>
            <a:r>
              <a:rPr lang="en-US" sz="2200" dirty="0">
                <a:solidFill>
                  <a:schemeClr val="accent3">
                    <a:lumMod val="25000"/>
                  </a:schemeClr>
                </a:solidFill>
                <a:latin typeface="Abadi" panose="020B0604020104020204" pitchFamily="34" charset="0"/>
              </a:rPr>
              <a:t>The added objects also showed the proximity of towns, railroads and highways for material and people resources and transportation.</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https://github.com/andros814/Folium-Maps.git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Graphs, pie charts and scatter plots have been used to convey the findings to users in an attainable way.</a:t>
            </a:r>
          </a:p>
          <a:p>
            <a:pPr>
              <a:lnSpc>
                <a:spcPct val="100000"/>
              </a:lnSpc>
              <a:spcBef>
                <a:spcPts val="1400"/>
              </a:spcBef>
            </a:pPr>
            <a:r>
              <a:rPr lang="en-US" sz="2200" dirty="0">
                <a:solidFill>
                  <a:schemeClr val="accent3">
                    <a:lumMod val="25000"/>
                  </a:schemeClr>
                </a:solidFill>
                <a:latin typeface="Abadi" panose="020B0604020104020204" pitchFamily="34" charset="0"/>
              </a:rPr>
              <a:t>These plots were all used for their ease of comprehension and accuracy of data.</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https://github.com/andros814/Plotly-Dash.git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few different models were built and tested to process the data and see which models truly resulted in an accurate outcome</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https://github.com/andros814/predictive-analysis.git</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27260" y="5592256"/>
            <a:ext cx="9211960" cy="55346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scatter plot showing which flights depart from which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317C0465-2EDB-9305-D271-4A787A7D6F45}"/>
              </a:ext>
            </a:extLst>
          </p:cNvPr>
          <p:cNvPicPr>
            <a:picLocks noChangeAspect="1"/>
          </p:cNvPicPr>
          <p:nvPr/>
        </p:nvPicPr>
        <p:blipFill>
          <a:blip r:embed="rId3"/>
          <a:stretch>
            <a:fillRect/>
          </a:stretch>
        </p:blipFill>
        <p:spPr>
          <a:xfrm>
            <a:off x="1227260" y="1812750"/>
            <a:ext cx="9211961" cy="356284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415643"/>
            <a:ext cx="9988456" cy="81337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visual representation of how much payload goes through each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E9EB748D-AA08-6084-104C-D0557E5F0D81}"/>
              </a:ext>
            </a:extLst>
          </p:cNvPr>
          <p:cNvPicPr>
            <a:picLocks noChangeAspect="1"/>
          </p:cNvPicPr>
          <p:nvPr/>
        </p:nvPicPr>
        <p:blipFill>
          <a:blip r:embed="rId3"/>
          <a:stretch>
            <a:fillRect/>
          </a:stretch>
        </p:blipFill>
        <p:spPr>
          <a:xfrm>
            <a:off x="856564" y="1631108"/>
            <a:ext cx="9154803" cy="354379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Proof of which orbits perform successfully.</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5E59355-CF58-2FEB-6A53-8FF625F5E702}"/>
              </a:ext>
            </a:extLst>
          </p:cNvPr>
          <p:cNvPicPr>
            <a:picLocks noChangeAspect="1"/>
          </p:cNvPicPr>
          <p:nvPr/>
        </p:nvPicPr>
        <p:blipFill>
          <a:blip r:embed="rId3"/>
          <a:stretch>
            <a:fillRect/>
          </a:stretch>
        </p:blipFill>
        <p:spPr>
          <a:xfrm>
            <a:off x="5923957" y="2175978"/>
            <a:ext cx="3791479" cy="272453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2866"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Tracking of which flight numbers and the amount of flights that operate in each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45489E1-5258-D546-D8B5-2570F36AF624}"/>
              </a:ext>
            </a:extLst>
          </p:cNvPr>
          <p:cNvPicPr>
            <a:picLocks noChangeAspect="1"/>
          </p:cNvPicPr>
          <p:nvPr/>
        </p:nvPicPr>
        <p:blipFill>
          <a:blip r:embed="rId3"/>
          <a:stretch>
            <a:fillRect/>
          </a:stretch>
        </p:blipFill>
        <p:spPr>
          <a:xfrm>
            <a:off x="4839546" y="1590910"/>
            <a:ext cx="6582443" cy="476927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39372" y="5367418"/>
            <a:ext cx="9713255" cy="13163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Visual representation of where our larger and smaller payloads are going</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BB567AA-DCAD-FAEF-B3C7-71489967B051}"/>
              </a:ext>
            </a:extLst>
          </p:cNvPr>
          <p:cNvPicPr>
            <a:picLocks noChangeAspect="1"/>
          </p:cNvPicPr>
          <p:nvPr/>
        </p:nvPicPr>
        <p:blipFill>
          <a:blip r:embed="rId3"/>
          <a:stretch>
            <a:fillRect/>
          </a:stretch>
        </p:blipFill>
        <p:spPr>
          <a:xfrm>
            <a:off x="2123095" y="1666629"/>
            <a:ext cx="7411484" cy="352474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plot clearly represent the climbing success rate as hardware and software improve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167F623-487C-01B1-2E88-64A2F8A5BEF2}"/>
              </a:ext>
            </a:extLst>
          </p:cNvPr>
          <p:cNvPicPr>
            <a:picLocks noChangeAspect="1"/>
          </p:cNvPicPr>
          <p:nvPr/>
        </p:nvPicPr>
        <p:blipFill>
          <a:blip r:embed="rId3"/>
          <a:stretch>
            <a:fillRect/>
          </a:stretch>
        </p:blipFill>
        <p:spPr>
          <a:xfrm>
            <a:off x="5469216" y="2069756"/>
            <a:ext cx="4932653" cy="342715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Launch sites as produced with an SQL query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5CE7248-E77E-6718-E070-9C2B665510D4}"/>
              </a:ext>
            </a:extLst>
          </p:cNvPr>
          <p:cNvPicPr>
            <a:picLocks noChangeAspect="1"/>
          </p:cNvPicPr>
          <p:nvPr/>
        </p:nvPicPr>
        <p:blipFill>
          <a:blip r:embed="rId3"/>
          <a:stretch>
            <a:fillRect/>
          </a:stretch>
        </p:blipFill>
        <p:spPr>
          <a:xfrm>
            <a:off x="4796923" y="3429000"/>
            <a:ext cx="1435711" cy="224520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brief look at launch sites designated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53AAE82-CE36-3D26-E314-CB314C12FB5B}"/>
              </a:ext>
            </a:extLst>
          </p:cNvPr>
          <p:cNvPicPr>
            <a:picLocks noChangeAspect="1"/>
          </p:cNvPicPr>
          <p:nvPr/>
        </p:nvPicPr>
        <p:blipFill>
          <a:blip r:embed="rId3"/>
          <a:stretch>
            <a:fillRect/>
          </a:stretch>
        </p:blipFill>
        <p:spPr>
          <a:xfrm>
            <a:off x="370676" y="3283538"/>
            <a:ext cx="11450648" cy="176237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Business with NASA (CRS) is good. We have launched a substantial amount of their materials into orbit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8B89F30-8776-E76F-E1BD-76FADD5ECD08}"/>
              </a:ext>
            </a:extLst>
          </p:cNvPr>
          <p:cNvPicPr>
            <a:picLocks noChangeAspect="1"/>
          </p:cNvPicPr>
          <p:nvPr/>
        </p:nvPicPr>
        <p:blipFill>
          <a:blip r:embed="rId3"/>
          <a:stretch>
            <a:fillRect/>
          </a:stretch>
        </p:blipFill>
        <p:spPr>
          <a:xfrm>
            <a:off x="4985639" y="3605237"/>
            <a:ext cx="1457201" cy="88387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F9 v1.1 has not been hauling large payloads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E62383D-8492-C91E-0A83-11A8C94C720A}"/>
              </a:ext>
            </a:extLst>
          </p:cNvPr>
          <p:cNvPicPr>
            <a:picLocks noChangeAspect="1"/>
          </p:cNvPicPr>
          <p:nvPr/>
        </p:nvPicPr>
        <p:blipFill>
          <a:blip r:embed="rId3"/>
          <a:stretch>
            <a:fillRect/>
          </a:stretch>
        </p:blipFill>
        <p:spPr>
          <a:xfrm>
            <a:off x="4621556" y="3723646"/>
            <a:ext cx="1731318" cy="125371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day of our first successful landing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FF88910-9FF7-4940-6F3E-CD270EB160F4}"/>
              </a:ext>
            </a:extLst>
          </p:cNvPr>
          <p:cNvPicPr>
            <a:picLocks noChangeAspect="1"/>
          </p:cNvPicPr>
          <p:nvPr/>
        </p:nvPicPr>
        <p:blipFill>
          <a:blip r:embed="rId3"/>
          <a:stretch>
            <a:fillRect/>
          </a:stretch>
        </p:blipFill>
        <p:spPr>
          <a:xfrm>
            <a:off x="4035260" y="3563007"/>
            <a:ext cx="2284690" cy="106074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Have proven to be successful heavy haulers and landers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48710E3-896A-56F4-4852-590CE5219308}"/>
              </a:ext>
            </a:extLst>
          </p:cNvPr>
          <p:cNvPicPr>
            <a:picLocks noChangeAspect="1"/>
          </p:cNvPicPr>
          <p:nvPr/>
        </p:nvPicPr>
        <p:blipFill>
          <a:blip r:embed="rId3"/>
          <a:stretch>
            <a:fillRect/>
          </a:stretch>
        </p:blipFill>
        <p:spPr>
          <a:xfrm>
            <a:off x="4915647" y="2847061"/>
            <a:ext cx="1779443" cy="230846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91593"/>
            <a:ext cx="9835221" cy="3742239"/>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2">
              <a:lnSpc>
                <a:spcPct val="100000"/>
              </a:lnSpc>
              <a:spcBef>
                <a:spcPts val="1400"/>
              </a:spcBef>
            </a:pPr>
            <a:r>
              <a:rPr lang="en-US" sz="2200" dirty="0">
                <a:solidFill>
                  <a:schemeClr val="accent3">
                    <a:lumMod val="25000"/>
                  </a:schemeClr>
                </a:solidFill>
                <a:latin typeface="Abadi" panose="020B0604020104020204" pitchFamily="34" charset="0"/>
              </a:rPr>
              <a:t>API and Web Scraping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Wrangling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EDA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Analyze Successful Orbits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SQL Database Analysis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Visual Analysis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Predictive Analysis with Logistic Regression, SVM, Decision Tree, KNN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Possibly Future Rate of Success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missions to date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3F09CB0-EDBE-A737-B1AD-B8445EF5EAA4}"/>
              </a:ext>
            </a:extLst>
          </p:cNvPr>
          <p:cNvPicPr>
            <a:picLocks noChangeAspect="1"/>
          </p:cNvPicPr>
          <p:nvPr/>
        </p:nvPicPr>
        <p:blipFill>
          <a:blip r:embed="rId3"/>
          <a:stretch>
            <a:fillRect/>
          </a:stretch>
        </p:blipFill>
        <p:spPr>
          <a:xfrm>
            <a:off x="5097522" y="3544178"/>
            <a:ext cx="872354" cy="91200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8230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boosters which haul our heaviest payloads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D31B760-F1D6-B70C-8705-584B21B3160F}"/>
              </a:ext>
            </a:extLst>
          </p:cNvPr>
          <p:cNvPicPr>
            <a:picLocks noChangeAspect="1"/>
          </p:cNvPicPr>
          <p:nvPr/>
        </p:nvPicPr>
        <p:blipFill>
          <a:blip r:embed="rId3"/>
          <a:stretch>
            <a:fillRect/>
          </a:stretch>
        </p:blipFill>
        <p:spPr>
          <a:xfrm>
            <a:off x="7399869" y="1659385"/>
            <a:ext cx="1418310" cy="451757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Our failed landings in 2015 by booster type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D8A9562-26DC-7F36-511D-B56FB0A6A594}"/>
              </a:ext>
            </a:extLst>
          </p:cNvPr>
          <p:cNvPicPr>
            <a:picLocks noChangeAspect="1"/>
          </p:cNvPicPr>
          <p:nvPr/>
        </p:nvPicPr>
        <p:blipFill>
          <a:blip r:embed="rId3"/>
          <a:stretch>
            <a:fillRect/>
          </a:stretch>
        </p:blipFill>
        <p:spPr>
          <a:xfrm>
            <a:off x="3476984" y="3226678"/>
            <a:ext cx="3945367" cy="170503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Our landings from 2011-06-04 to 2017-03-20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267C08F-A348-EB3F-64F2-20B8B95B7F49}"/>
              </a:ext>
            </a:extLst>
          </p:cNvPr>
          <p:cNvPicPr>
            <a:picLocks noChangeAspect="1"/>
          </p:cNvPicPr>
          <p:nvPr/>
        </p:nvPicPr>
        <p:blipFill>
          <a:blip r:embed="rId4"/>
          <a:stretch>
            <a:fillRect/>
          </a:stretch>
        </p:blipFill>
        <p:spPr>
          <a:xfrm>
            <a:off x="4277268" y="2699513"/>
            <a:ext cx="2501904" cy="332606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21129"/>
            <a:ext cx="10959534"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Our Launch Sites</a:t>
            </a:r>
          </a:p>
          <a:p>
            <a:pPr>
              <a:lnSpc>
                <a:spcPct val="100000"/>
              </a:lnSpc>
              <a:spcBef>
                <a:spcPts val="1400"/>
              </a:spcBef>
            </a:pPr>
            <a:r>
              <a:rPr lang="en-US" sz="2200" dirty="0">
                <a:solidFill>
                  <a:schemeClr val="accent3">
                    <a:lumMod val="25000"/>
                  </a:schemeClr>
                </a:solidFill>
                <a:latin typeface="Abadi"/>
              </a:rPr>
              <a:t>Showing us firmly seated with NASA and able to take advantage of their infrastructure</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Our Launch Sites</a:t>
            </a:r>
          </a:p>
        </p:txBody>
      </p:sp>
      <p:pic>
        <p:nvPicPr>
          <p:cNvPr id="6" name="Picture 5">
            <a:extLst>
              <a:ext uri="{FF2B5EF4-FFF2-40B4-BE49-F238E27FC236}">
                <a16:creationId xmlns:a16="http://schemas.microsoft.com/office/drawing/2014/main" id="{F2D5293E-18E7-113B-FACE-C0D1E6D76D8D}"/>
              </a:ext>
            </a:extLst>
          </p:cNvPr>
          <p:cNvPicPr>
            <a:picLocks noChangeAspect="1"/>
          </p:cNvPicPr>
          <p:nvPr/>
        </p:nvPicPr>
        <p:blipFill>
          <a:blip r:embed="rId3"/>
          <a:stretch>
            <a:fillRect/>
          </a:stretch>
        </p:blipFill>
        <p:spPr>
          <a:xfrm>
            <a:off x="1918986" y="2477356"/>
            <a:ext cx="8354028" cy="403184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0967"/>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Our Florida Facility</a:t>
            </a:r>
          </a:p>
          <a:p>
            <a:pPr>
              <a:lnSpc>
                <a:spcPct val="100000"/>
              </a:lnSpc>
              <a:spcBef>
                <a:spcPts val="1400"/>
              </a:spcBef>
            </a:pPr>
            <a:r>
              <a:rPr lang="en-US" sz="2200" dirty="0">
                <a:solidFill>
                  <a:schemeClr val="accent3">
                    <a:lumMod val="25000"/>
                  </a:schemeClr>
                </a:solidFill>
                <a:latin typeface="Abadi"/>
              </a:rPr>
              <a:t>Green represents our successful flights from this location and red, our failures.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Our Florida Facility</a:t>
            </a:r>
          </a:p>
        </p:txBody>
      </p:sp>
      <p:pic>
        <p:nvPicPr>
          <p:cNvPr id="4" name="Picture 3">
            <a:extLst>
              <a:ext uri="{FF2B5EF4-FFF2-40B4-BE49-F238E27FC236}">
                <a16:creationId xmlns:a16="http://schemas.microsoft.com/office/drawing/2014/main" id="{0D6004B8-5CA4-C98B-5DB0-2C14A09559A7}"/>
              </a:ext>
            </a:extLst>
          </p:cNvPr>
          <p:cNvPicPr>
            <a:picLocks noChangeAspect="1"/>
          </p:cNvPicPr>
          <p:nvPr/>
        </p:nvPicPr>
        <p:blipFill>
          <a:blip r:embed="rId3"/>
          <a:stretch>
            <a:fillRect/>
          </a:stretch>
        </p:blipFill>
        <p:spPr>
          <a:xfrm>
            <a:off x="2299715" y="2510611"/>
            <a:ext cx="6531740" cy="39166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Proximity to Resources</a:t>
            </a:r>
          </a:p>
          <a:p>
            <a:pPr>
              <a:lnSpc>
                <a:spcPct val="100000"/>
              </a:lnSpc>
              <a:spcBef>
                <a:spcPts val="1400"/>
              </a:spcBef>
            </a:pPr>
            <a:r>
              <a:rPr lang="en-US" sz="2200" dirty="0">
                <a:solidFill>
                  <a:schemeClr val="accent3">
                    <a:lumMod val="25000"/>
                  </a:schemeClr>
                </a:solidFill>
                <a:latin typeface="Abadi"/>
              </a:rPr>
              <a:t>Our ease of access to Orlando and Disney World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to Resources</a:t>
            </a:r>
          </a:p>
        </p:txBody>
      </p:sp>
      <p:pic>
        <p:nvPicPr>
          <p:cNvPr id="4" name="Picture 3">
            <a:extLst>
              <a:ext uri="{FF2B5EF4-FFF2-40B4-BE49-F238E27FC236}">
                <a16:creationId xmlns:a16="http://schemas.microsoft.com/office/drawing/2014/main" id="{06D82D40-A018-9AC5-8995-6DFA9BD62971}"/>
              </a:ext>
            </a:extLst>
          </p:cNvPr>
          <p:cNvPicPr>
            <a:picLocks noChangeAspect="1"/>
          </p:cNvPicPr>
          <p:nvPr/>
        </p:nvPicPr>
        <p:blipFill>
          <a:blip r:embed="rId3"/>
          <a:stretch>
            <a:fillRect/>
          </a:stretch>
        </p:blipFill>
        <p:spPr>
          <a:xfrm>
            <a:off x="1437418" y="2897440"/>
            <a:ext cx="9083437" cy="37110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57975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Success measured by launch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a:t>
            </a:r>
          </a:p>
        </p:txBody>
      </p:sp>
      <p:pic>
        <p:nvPicPr>
          <p:cNvPr id="4" name="Picture 3">
            <a:extLst>
              <a:ext uri="{FF2B5EF4-FFF2-40B4-BE49-F238E27FC236}">
                <a16:creationId xmlns:a16="http://schemas.microsoft.com/office/drawing/2014/main" id="{638AF20E-4E26-65D8-3630-762E316E8C3B}"/>
              </a:ext>
            </a:extLst>
          </p:cNvPr>
          <p:cNvPicPr>
            <a:picLocks noChangeAspect="1"/>
          </p:cNvPicPr>
          <p:nvPr/>
        </p:nvPicPr>
        <p:blipFill>
          <a:blip r:embed="rId3"/>
          <a:stretch>
            <a:fillRect/>
          </a:stretch>
        </p:blipFill>
        <p:spPr>
          <a:xfrm>
            <a:off x="3774265" y="2431552"/>
            <a:ext cx="6516009" cy="336279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has presented an incredible opportunity to revolutionize space travel with reusable rockets.</a:t>
            </a:r>
          </a:p>
          <a:p>
            <a:pPr marL="0" indent="0">
              <a:spcBef>
                <a:spcPts val="1400"/>
              </a:spcBef>
              <a:buNone/>
            </a:pPr>
            <a:r>
              <a:rPr lang="en-US" sz="2200" dirty="0">
                <a:solidFill>
                  <a:schemeClr val="accent3">
                    <a:lumMod val="25000"/>
                  </a:schemeClr>
                </a:solidFill>
                <a:latin typeface="Abadi" panose="020B0604020104020204" pitchFamily="34" charset="0"/>
              </a:rPr>
              <a:t>The purpose of the findings here are to see if we can accurately predict the rate of successful landings that result in a reusable rocket.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majority of our successful launches have been at Kennedy</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Kennedy – Our most successful launch site</a:t>
            </a:r>
          </a:p>
        </p:txBody>
      </p:sp>
      <p:pic>
        <p:nvPicPr>
          <p:cNvPr id="4" name="Picture 3">
            <a:extLst>
              <a:ext uri="{FF2B5EF4-FFF2-40B4-BE49-F238E27FC236}">
                <a16:creationId xmlns:a16="http://schemas.microsoft.com/office/drawing/2014/main" id="{97934F3E-6F4E-10CE-ECF0-0C96DF24F762}"/>
              </a:ext>
            </a:extLst>
          </p:cNvPr>
          <p:cNvPicPr>
            <a:picLocks noChangeAspect="1"/>
          </p:cNvPicPr>
          <p:nvPr/>
        </p:nvPicPr>
        <p:blipFill>
          <a:blip r:embed="rId3"/>
          <a:stretch>
            <a:fillRect/>
          </a:stretch>
        </p:blipFill>
        <p:spPr>
          <a:xfrm>
            <a:off x="3219048" y="2791949"/>
            <a:ext cx="5753903" cy="272453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boosters are expensive and need to be precise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 Success Rates</a:t>
            </a:r>
          </a:p>
        </p:txBody>
      </p:sp>
      <p:pic>
        <p:nvPicPr>
          <p:cNvPr id="4" name="Picture 3">
            <a:extLst>
              <a:ext uri="{FF2B5EF4-FFF2-40B4-BE49-F238E27FC236}">
                <a16:creationId xmlns:a16="http://schemas.microsoft.com/office/drawing/2014/main" id="{61FD2FFD-7AB1-538F-5588-2F450748CB9E}"/>
              </a:ext>
            </a:extLst>
          </p:cNvPr>
          <p:cNvPicPr>
            <a:picLocks noChangeAspect="1"/>
          </p:cNvPicPr>
          <p:nvPr/>
        </p:nvPicPr>
        <p:blipFill>
          <a:blip r:embed="rId3"/>
          <a:stretch>
            <a:fillRect/>
          </a:stretch>
        </p:blipFill>
        <p:spPr>
          <a:xfrm>
            <a:off x="2685995" y="2603057"/>
            <a:ext cx="6582694" cy="317226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a:extLst>
              <a:ext uri="{FF2B5EF4-FFF2-40B4-BE49-F238E27FC236}">
                <a16:creationId xmlns:a16="http://schemas.microsoft.com/office/drawing/2014/main" id="{99135773-04C9-5B26-FA0D-B68081527AC4}"/>
              </a:ext>
            </a:extLst>
          </p:cNvPr>
          <p:cNvPicPr>
            <a:picLocks noChangeAspect="1"/>
          </p:cNvPicPr>
          <p:nvPr/>
        </p:nvPicPr>
        <p:blipFill>
          <a:blip r:embed="rId3"/>
          <a:stretch>
            <a:fillRect/>
          </a:stretch>
        </p:blipFill>
        <p:spPr>
          <a:xfrm>
            <a:off x="2924727" y="1786758"/>
            <a:ext cx="5338647" cy="371442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82479" y="1794641"/>
            <a:ext cx="465332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decision Tree came away with the best predication by showing where our stronger launch sites and boosters were.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1EF4290-9FF3-E335-BB1F-F268B26E9EDA}"/>
              </a:ext>
            </a:extLst>
          </p:cNvPr>
          <p:cNvPicPr>
            <a:picLocks noChangeAspect="1"/>
          </p:cNvPicPr>
          <p:nvPr/>
        </p:nvPicPr>
        <p:blipFill>
          <a:blip r:embed="rId3"/>
          <a:stretch>
            <a:fillRect/>
          </a:stretch>
        </p:blipFill>
        <p:spPr>
          <a:xfrm>
            <a:off x="5931540" y="1794641"/>
            <a:ext cx="5177749" cy="38115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9738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 travel and rocket landings are getting safer and more frequent leading to cost effective space travel.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I’d like to thank my cat for hearing my long winded explanations of concepts to improve my own understanding</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gathered via </a:t>
            </a:r>
            <a:r>
              <a:rPr lang="en-US" sz="7600" dirty="0" err="1">
                <a:solidFill>
                  <a:schemeClr val="bg2">
                    <a:lumMod val="50000"/>
                  </a:schemeClr>
                </a:solidFill>
                <a:latin typeface="Abadi"/>
              </a:rPr>
              <a:t>api</a:t>
            </a:r>
            <a:r>
              <a:rPr lang="en-US" sz="7600" dirty="0">
                <a:solidFill>
                  <a:schemeClr val="bg2">
                    <a:lumMod val="50000"/>
                  </a:schemeClr>
                </a:solidFill>
                <a:latin typeface="Abadi"/>
              </a:rPr>
              <a:t> calls and web scraping with Beautiful Soup.</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was processed and formatted using SQL, pandas and other data science tools.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Predictive analysis was performed with a high success rate with logistic regression and SVM. Data was tuned using </a:t>
            </a:r>
            <a:r>
              <a:rPr lang="en-US" sz="7600" dirty="0" err="1">
                <a:solidFill>
                  <a:schemeClr val="bg2">
                    <a:lumMod val="50000"/>
                  </a:schemeClr>
                </a:solidFill>
                <a:latin typeface="Abadi"/>
              </a:rPr>
              <a:t>sklearn</a:t>
            </a:r>
            <a:r>
              <a:rPr lang="en-US" sz="7600" dirty="0">
                <a:solidFill>
                  <a:schemeClr val="bg2">
                    <a:lumMod val="50000"/>
                  </a:schemeClr>
                </a:solidFill>
                <a:latin typeface="Abadi"/>
              </a:rPr>
              <a:t> and </a:t>
            </a:r>
            <a:r>
              <a:rPr lang="en-US" sz="7600" dirty="0" err="1">
                <a:solidFill>
                  <a:schemeClr val="bg2">
                    <a:lumMod val="50000"/>
                  </a:schemeClr>
                </a:solidFill>
                <a:latin typeface="Abadi"/>
              </a:rPr>
              <a:t>train_test_split</a:t>
            </a:r>
            <a:r>
              <a:rPr lang="en-US" sz="7600" dirty="0">
                <a:solidFill>
                  <a:schemeClr val="bg2">
                    <a:lumMod val="50000"/>
                  </a:schemeClr>
                </a:solidFill>
                <a:latin typeface="Abadi"/>
              </a:rPr>
              <a:t> to train the algorithms.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065059"/>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data sets were gathered using API calls and Beautiful Soup for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An API call is made and a file containing data in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format is returned.</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Flowchart: Process 1">
            <a:extLst>
              <a:ext uri="{FF2B5EF4-FFF2-40B4-BE49-F238E27FC236}">
                <a16:creationId xmlns:a16="http://schemas.microsoft.com/office/drawing/2014/main" id="{8F3A3F49-D2B0-3052-A144-4648337EDCC1}"/>
              </a:ext>
            </a:extLst>
          </p:cNvPr>
          <p:cNvSpPr/>
          <p:nvPr/>
        </p:nvSpPr>
        <p:spPr>
          <a:xfrm>
            <a:off x="3023883" y="4007045"/>
            <a:ext cx="821290" cy="65138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User</a:t>
            </a:r>
          </a:p>
        </p:txBody>
      </p:sp>
      <p:sp>
        <p:nvSpPr>
          <p:cNvPr id="3" name="Flowchart: Process 2">
            <a:extLst>
              <a:ext uri="{FF2B5EF4-FFF2-40B4-BE49-F238E27FC236}">
                <a16:creationId xmlns:a16="http://schemas.microsoft.com/office/drawing/2014/main" id="{D16D24EC-8D55-444A-2145-12E295FF925F}"/>
              </a:ext>
            </a:extLst>
          </p:cNvPr>
          <p:cNvSpPr/>
          <p:nvPr/>
        </p:nvSpPr>
        <p:spPr>
          <a:xfrm>
            <a:off x="4681380" y="3642022"/>
            <a:ext cx="1022852" cy="36502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API Call</a:t>
            </a:r>
          </a:p>
        </p:txBody>
      </p:sp>
      <p:sp>
        <p:nvSpPr>
          <p:cNvPr id="7" name="Flowchart: Process 6">
            <a:extLst>
              <a:ext uri="{FF2B5EF4-FFF2-40B4-BE49-F238E27FC236}">
                <a16:creationId xmlns:a16="http://schemas.microsoft.com/office/drawing/2014/main" id="{FD82933A-4E52-6CE1-5218-DF96A330F0EF}"/>
              </a:ext>
            </a:extLst>
          </p:cNvPr>
          <p:cNvSpPr/>
          <p:nvPr/>
        </p:nvSpPr>
        <p:spPr>
          <a:xfrm>
            <a:off x="6540439" y="4007045"/>
            <a:ext cx="1022851" cy="65138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SpaceY</a:t>
            </a:r>
            <a:r>
              <a:rPr lang="en-US" dirty="0"/>
              <a:t> Servers</a:t>
            </a:r>
          </a:p>
        </p:txBody>
      </p:sp>
      <p:sp>
        <p:nvSpPr>
          <p:cNvPr id="8" name="Flowchart: Process 7">
            <a:extLst>
              <a:ext uri="{FF2B5EF4-FFF2-40B4-BE49-F238E27FC236}">
                <a16:creationId xmlns:a16="http://schemas.microsoft.com/office/drawing/2014/main" id="{D373FDE7-B30A-A8B9-A928-7E15B276F0CE}"/>
              </a:ext>
            </a:extLst>
          </p:cNvPr>
          <p:cNvSpPr/>
          <p:nvPr/>
        </p:nvSpPr>
        <p:spPr>
          <a:xfrm>
            <a:off x="4681380" y="4744971"/>
            <a:ext cx="1022852" cy="36502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json</a:t>
            </a:r>
            <a:r>
              <a:rPr lang="en-US" dirty="0"/>
              <a:t> file</a:t>
            </a:r>
          </a:p>
        </p:txBody>
      </p:sp>
      <p:cxnSp>
        <p:nvCxnSpPr>
          <p:cNvPr id="14" name="Connector: Elbow 13">
            <a:extLst>
              <a:ext uri="{FF2B5EF4-FFF2-40B4-BE49-F238E27FC236}">
                <a16:creationId xmlns:a16="http://schemas.microsoft.com/office/drawing/2014/main" id="{C400344F-AE4E-2A15-65B9-7DC309E46296}"/>
              </a:ext>
            </a:extLst>
          </p:cNvPr>
          <p:cNvCxnSpPr>
            <a:stCxn id="2" idx="0"/>
            <a:endCxn id="3" idx="1"/>
          </p:cNvCxnSpPr>
          <p:nvPr/>
        </p:nvCxnSpPr>
        <p:spPr>
          <a:xfrm rot="5400000" flipH="1" flipV="1">
            <a:off x="3966699" y="3292364"/>
            <a:ext cx="182511" cy="12468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1862BFE4-0D48-9204-824B-6741CE464971}"/>
              </a:ext>
            </a:extLst>
          </p:cNvPr>
          <p:cNvCxnSpPr>
            <a:stCxn id="3" idx="3"/>
            <a:endCxn id="7" idx="0"/>
          </p:cNvCxnSpPr>
          <p:nvPr/>
        </p:nvCxnSpPr>
        <p:spPr>
          <a:xfrm>
            <a:off x="5704232" y="3824534"/>
            <a:ext cx="1347633" cy="1825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EE2DB85-0B23-06C5-04FB-9B2811140D1A}"/>
              </a:ext>
            </a:extLst>
          </p:cNvPr>
          <p:cNvCxnSpPr>
            <a:stCxn id="7" idx="2"/>
            <a:endCxn id="8" idx="3"/>
          </p:cNvCxnSpPr>
          <p:nvPr/>
        </p:nvCxnSpPr>
        <p:spPr>
          <a:xfrm rot="5400000">
            <a:off x="6243524" y="4119141"/>
            <a:ext cx="269051" cy="1347633"/>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FECA9574-D9CA-7F96-B40B-686C4F01EBFC}"/>
              </a:ext>
            </a:extLst>
          </p:cNvPr>
          <p:cNvCxnSpPr>
            <a:stCxn id="8" idx="1"/>
            <a:endCxn id="2" idx="2"/>
          </p:cNvCxnSpPr>
          <p:nvPr/>
        </p:nvCxnSpPr>
        <p:spPr>
          <a:xfrm rot="10800000">
            <a:off x="3434528" y="4658433"/>
            <a:ext cx="1246852" cy="26905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API call is made and a file containing data in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format is returned.</a:t>
            </a:r>
          </a:p>
          <a:p>
            <a:pPr>
              <a:lnSpc>
                <a:spcPct val="100000"/>
              </a:lnSpc>
              <a:spcBef>
                <a:spcPts val="1400"/>
              </a:spcBef>
            </a:pPr>
            <a:endParaRPr lang="en-US" sz="2200" dirty="0">
              <a:solidFill>
                <a:schemeClr val="accent3">
                  <a:lumMod val="25000"/>
                </a:schemeClr>
              </a:solidFill>
              <a:latin typeface="Abadi"/>
            </a:endParaRPr>
          </a:p>
          <a:p>
            <a:r>
              <a:rPr lang="en-US" dirty="0">
                <a:hlinkClick r:id="rId3"/>
              </a:rPr>
              <a:t>https://github.com/andros814/API-Calls.git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37862534-FE72-AE86-9D66-AA0302B967AE}"/>
              </a:ext>
            </a:extLst>
          </p:cNvPr>
          <p:cNvPicPr>
            <a:picLocks noChangeAspect="1"/>
          </p:cNvPicPr>
          <p:nvPr/>
        </p:nvPicPr>
        <p:blipFill>
          <a:blip r:embed="rId4"/>
          <a:stretch>
            <a:fillRect/>
          </a:stretch>
        </p:blipFill>
        <p:spPr>
          <a:xfrm>
            <a:off x="6437718" y="3097080"/>
            <a:ext cx="4554107" cy="159729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is used to read the </a:t>
            </a:r>
            <a:r>
              <a:rPr lang="en-US" sz="2200" dirty="0" err="1">
                <a:solidFill>
                  <a:schemeClr val="accent3">
                    <a:lumMod val="25000"/>
                  </a:schemeClr>
                </a:solidFill>
                <a:latin typeface="Abadi"/>
              </a:rPr>
              <a:t>SpaceY</a:t>
            </a:r>
            <a:r>
              <a:rPr lang="en-US" sz="2200" dirty="0">
                <a:solidFill>
                  <a:schemeClr val="accent3">
                    <a:lumMod val="25000"/>
                  </a:schemeClr>
                </a:solidFill>
                <a:latin typeface="Abadi"/>
              </a:rPr>
              <a:t> website and return specific information.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https://github.com/andros814/Web-Scraping.git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Flowchart: Process 4">
            <a:extLst>
              <a:ext uri="{FF2B5EF4-FFF2-40B4-BE49-F238E27FC236}">
                <a16:creationId xmlns:a16="http://schemas.microsoft.com/office/drawing/2014/main" id="{740FD100-88A5-EBAC-883C-30256B17A4FA}"/>
              </a:ext>
            </a:extLst>
          </p:cNvPr>
          <p:cNvSpPr/>
          <p:nvPr/>
        </p:nvSpPr>
        <p:spPr>
          <a:xfrm>
            <a:off x="6445509" y="3557005"/>
            <a:ext cx="821290" cy="65138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User</a:t>
            </a:r>
          </a:p>
        </p:txBody>
      </p:sp>
      <p:sp>
        <p:nvSpPr>
          <p:cNvPr id="7" name="Flowchart: Process 6">
            <a:extLst>
              <a:ext uri="{FF2B5EF4-FFF2-40B4-BE49-F238E27FC236}">
                <a16:creationId xmlns:a16="http://schemas.microsoft.com/office/drawing/2014/main" id="{6233002E-27C5-A3BC-E44B-C68749E100EE}"/>
              </a:ext>
            </a:extLst>
          </p:cNvPr>
          <p:cNvSpPr/>
          <p:nvPr/>
        </p:nvSpPr>
        <p:spPr>
          <a:xfrm>
            <a:off x="8103006" y="3082430"/>
            <a:ext cx="1022852" cy="550760"/>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Soup request</a:t>
            </a:r>
          </a:p>
        </p:txBody>
      </p:sp>
      <p:sp>
        <p:nvSpPr>
          <p:cNvPr id="8" name="Flowchart: Process 7">
            <a:extLst>
              <a:ext uri="{FF2B5EF4-FFF2-40B4-BE49-F238E27FC236}">
                <a16:creationId xmlns:a16="http://schemas.microsoft.com/office/drawing/2014/main" id="{10E8A3B3-CFBB-4E61-D367-67E1D28071CC}"/>
              </a:ext>
            </a:extLst>
          </p:cNvPr>
          <p:cNvSpPr/>
          <p:nvPr/>
        </p:nvSpPr>
        <p:spPr>
          <a:xfrm>
            <a:off x="9962065" y="3557005"/>
            <a:ext cx="1022851" cy="651387"/>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SpaceY</a:t>
            </a:r>
            <a:r>
              <a:rPr lang="en-US" dirty="0"/>
              <a:t> Website</a:t>
            </a:r>
          </a:p>
        </p:txBody>
      </p:sp>
      <p:sp>
        <p:nvSpPr>
          <p:cNvPr id="9" name="Flowchart: Process 8">
            <a:extLst>
              <a:ext uri="{FF2B5EF4-FFF2-40B4-BE49-F238E27FC236}">
                <a16:creationId xmlns:a16="http://schemas.microsoft.com/office/drawing/2014/main" id="{0BC5E9B3-4BE3-D4E7-707A-670861F163A4}"/>
              </a:ext>
            </a:extLst>
          </p:cNvPr>
          <p:cNvSpPr/>
          <p:nvPr/>
        </p:nvSpPr>
        <p:spPr>
          <a:xfrm>
            <a:off x="8103006" y="4294931"/>
            <a:ext cx="1022852" cy="36502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json</a:t>
            </a:r>
            <a:r>
              <a:rPr lang="en-US" dirty="0"/>
              <a:t> file</a:t>
            </a:r>
          </a:p>
        </p:txBody>
      </p:sp>
      <p:cxnSp>
        <p:nvCxnSpPr>
          <p:cNvPr id="10" name="Connector: Elbow 9">
            <a:extLst>
              <a:ext uri="{FF2B5EF4-FFF2-40B4-BE49-F238E27FC236}">
                <a16:creationId xmlns:a16="http://schemas.microsoft.com/office/drawing/2014/main" id="{336DDC30-FA56-63AE-5824-E370E5CB0622}"/>
              </a:ext>
            </a:extLst>
          </p:cNvPr>
          <p:cNvCxnSpPr>
            <a:cxnSpLocks/>
            <a:stCxn id="5" idx="0"/>
            <a:endCxn id="7" idx="1"/>
          </p:cNvCxnSpPr>
          <p:nvPr/>
        </p:nvCxnSpPr>
        <p:spPr>
          <a:xfrm rot="5400000" flipH="1" flipV="1">
            <a:off x="7379983" y="2833982"/>
            <a:ext cx="199195" cy="124685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CEFD888-7ED8-DD7C-5F9D-E8AA73FA7452}"/>
              </a:ext>
            </a:extLst>
          </p:cNvPr>
          <p:cNvCxnSpPr>
            <a:cxnSpLocks/>
            <a:stCxn id="7" idx="3"/>
            <a:endCxn id="8" idx="0"/>
          </p:cNvCxnSpPr>
          <p:nvPr/>
        </p:nvCxnSpPr>
        <p:spPr>
          <a:xfrm>
            <a:off x="9125858" y="3357810"/>
            <a:ext cx="1347633" cy="1991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C3397E4-D829-332E-707D-88BCA208F7C1}"/>
              </a:ext>
            </a:extLst>
          </p:cNvPr>
          <p:cNvCxnSpPr>
            <a:stCxn id="8" idx="2"/>
            <a:endCxn id="9" idx="3"/>
          </p:cNvCxnSpPr>
          <p:nvPr/>
        </p:nvCxnSpPr>
        <p:spPr>
          <a:xfrm rot="5400000">
            <a:off x="9665150" y="3669101"/>
            <a:ext cx="269051" cy="1347633"/>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8938429-79B1-C717-8467-B2E24DF8241D}"/>
              </a:ext>
            </a:extLst>
          </p:cNvPr>
          <p:cNvCxnSpPr>
            <a:stCxn id="9" idx="1"/>
            <a:endCxn id="5" idx="2"/>
          </p:cNvCxnSpPr>
          <p:nvPr/>
        </p:nvCxnSpPr>
        <p:spPr>
          <a:xfrm rot="10800000">
            <a:off x="6856154" y="4208393"/>
            <a:ext cx="1246852" cy="269051"/>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261</TotalTime>
  <Words>1189</Words>
  <Application>Microsoft Office PowerPoint</Application>
  <PresentationFormat>Widescreen</PresentationFormat>
  <Paragraphs>207</Paragraphs>
  <Slides>47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Andrew Battaini</cp:lastModifiedBy>
  <cp:revision>219</cp:revision>
  <dcterms:created xsi:type="dcterms:W3CDTF">2021-04-29T18:58:34Z</dcterms:created>
  <dcterms:modified xsi:type="dcterms:W3CDTF">2022-10-07T02:14:45Z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